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sldIdLst>
    <p:sldId id="256" r:id="rId2"/>
    <p:sldId id="257" r:id="rId3"/>
    <p:sldId id="258" r:id="rId4"/>
    <p:sldId id="261" r:id="rId5"/>
    <p:sldId id="262" r:id="rId6"/>
    <p:sldId id="259" r:id="rId7"/>
    <p:sldId id="260" r:id="rId8"/>
    <p:sldId id="263" r:id="rId9"/>
    <p:sldId id="264" r:id="rId10"/>
    <p:sldId id="265" r:id="rId11"/>
    <p:sldId id="266" r:id="rId12"/>
    <p:sldId id="293" r:id="rId13"/>
    <p:sldId id="294" r:id="rId14"/>
    <p:sldId id="295" r:id="rId15"/>
    <p:sldId id="296" r:id="rId16"/>
    <p:sldId id="297" r:id="rId17"/>
    <p:sldId id="278" r:id="rId18"/>
    <p:sldId id="276" r:id="rId19"/>
    <p:sldId id="279" r:id="rId20"/>
    <p:sldId id="280" r:id="rId21"/>
    <p:sldId id="282" r:id="rId22"/>
    <p:sldId id="283" r:id="rId23"/>
    <p:sldId id="284" r:id="rId24"/>
    <p:sldId id="291" r:id="rId25"/>
    <p:sldId id="292"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46404" y="758952"/>
            <a:ext cx="7063740" cy="4041648"/>
          </a:xfrm>
        </p:spPr>
        <p:txBody>
          <a:bodyPr anchor="b">
            <a:normAutofit/>
          </a:bodyPr>
          <a:lstStyle>
            <a:lvl1pPr algn="l">
              <a:lnSpc>
                <a:spcPct val="85000"/>
              </a:lnSpc>
              <a:defRPr sz="660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946404" y="4800600"/>
            <a:ext cx="7063740" cy="1691640"/>
          </a:xfrm>
        </p:spPr>
        <p:txBody>
          <a:bodyPr>
            <a:normAutofit/>
          </a:bodyPr>
          <a:lstStyle>
            <a:lvl1pPr marL="0" indent="0" algn="l">
              <a:buNone/>
              <a:defRPr sz="2000" baseline="0">
                <a:solidFill>
                  <a:schemeClr val="tx1">
                    <a:lumMod val="85000"/>
                  </a:schemeClr>
                </a:solidFill>
              </a:defRPr>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Date Placeholder 7"/>
          <p:cNvSpPr>
            <a:spLocks noGrp="1"/>
          </p:cNvSpPr>
          <p:nvPr>
            <p:ph type="dt" sz="half" idx="10"/>
          </p:nvPr>
        </p:nvSpPr>
        <p:spPr/>
        <p:txBody>
          <a:bodyPr/>
          <a:lstStyle>
            <a:lvl1pPr>
              <a:defRPr>
                <a:solidFill>
                  <a:schemeClr val="bg2">
                    <a:lumMod val="20000"/>
                    <a:lumOff val="80000"/>
                  </a:schemeClr>
                </a:solidFill>
              </a:defRPr>
            </a:lvl1pPr>
          </a:lstStyle>
          <a:p>
            <a:fld id="{1D8BD707-D9CF-40AE-B4C6-C98DA3205C09}" type="datetimeFigureOut">
              <a:rPr lang="en-US" smtClean="0"/>
              <a:pPr/>
              <a:t>3/18/2024</a:t>
            </a:fld>
            <a:endParaRPr lang="en-US"/>
          </a:p>
        </p:txBody>
      </p:sp>
      <p:sp>
        <p:nvSpPr>
          <p:cNvPr id="9" name="Footer Placeholder 8"/>
          <p:cNvSpPr>
            <a:spLocks noGrp="1"/>
          </p:cNvSpPr>
          <p:nvPr>
            <p:ph type="ftr" sz="quarter" idx="11"/>
          </p:nvPr>
        </p:nvSpPr>
        <p:spPr/>
        <p:txBody>
          <a:bodyPr/>
          <a:lstStyle>
            <a:lvl1pPr>
              <a:defRPr>
                <a:solidFill>
                  <a:schemeClr val="bg2">
                    <a:lumMod val="20000"/>
                    <a:lumOff val="80000"/>
                  </a:schemeClr>
                </a:solidFill>
              </a:defRPr>
            </a:lvl1pPr>
          </a:lstStyle>
          <a:p>
            <a:endParaRPr lang="en-US"/>
          </a:p>
        </p:txBody>
      </p:sp>
      <p:sp>
        <p:nvSpPr>
          <p:cNvPr id="10" name="Slide Number Placeholder 9"/>
          <p:cNvSpPr>
            <a:spLocks noGrp="1"/>
          </p:cNvSpPr>
          <p:nvPr>
            <p:ph type="sldNum" sz="quarter" idx="12"/>
          </p:nvPr>
        </p:nvSpPr>
        <p:spPr/>
        <p:txBody>
          <a:bodyPr/>
          <a:lstStyle>
            <a:lvl1pPr>
              <a:defRPr>
                <a:solidFill>
                  <a:schemeClr val="bg2">
                    <a:lumMod val="60000"/>
                    <a:lumOff val="40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609683244"/>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82970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86525" y="381000"/>
            <a:ext cx="1857375"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71500" y="381000"/>
            <a:ext cx="5800725"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26994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3/18/2024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2412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46404" y="758952"/>
            <a:ext cx="7063740" cy="4041648"/>
          </a:xfrm>
        </p:spPr>
        <p:txBody>
          <a:bodyPr anchor="b">
            <a:normAutofit/>
          </a:bodyPr>
          <a:lstStyle>
            <a:lvl1pPr>
              <a:lnSpc>
                <a:spcPct val="85000"/>
              </a:lnSpc>
              <a:defRPr sz="6600" b="0"/>
            </a:lvl1pPr>
          </a:lstStyle>
          <a:p>
            <a:r>
              <a:rPr lang="en-US"/>
              <a:t>Click to edit Master title style</a:t>
            </a:r>
            <a:endParaRPr lang="en-US" dirty="0"/>
          </a:p>
        </p:txBody>
      </p:sp>
      <p:sp>
        <p:nvSpPr>
          <p:cNvPr id="3" name="Text Placeholder 2"/>
          <p:cNvSpPr>
            <a:spLocks noGrp="1"/>
          </p:cNvSpPr>
          <p:nvPr>
            <p:ph type="body" idx="1"/>
          </p:nvPr>
        </p:nvSpPr>
        <p:spPr>
          <a:xfrm>
            <a:off x="946404" y="4800600"/>
            <a:ext cx="7063740" cy="1691640"/>
          </a:xfrm>
        </p:spPr>
        <p:txBody>
          <a:bodyPr anchor="t">
            <a:normAutofit/>
          </a:bodyPr>
          <a:lstStyle>
            <a:lvl1pPr marL="0" indent="0">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Rectangle 6"/>
          <p:cNvSpPr/>
          <p:nvPr/>
        </p:nvSpPr>
        <p:spPr>
          <a:xfrm>
            <a:off x="0" y="0"/>
            <a:ext cx="3429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6904622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946404"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594860" y="1828801"/>
            <a:ext cx="336042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3/18/2024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674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946404" y="1717185"/>
            <a:ext cx="3360420" cy="731520"/>
          </a:xfrm>
        </p:spPr>
        <p:txBody>
          <a:bodyPr anchor="b">
            <a:normAutofit/>
          </a:bodyPr>
          <a:lstStyle>
            <a:lvl1pPr marL="0" indent="0">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46404"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p:cNvSpPr>
            <a:spLocks noGrp="1"/>
          </p:cNvSpPr>
          <p:nvPr>
            <p:ph type="body" sz="quarter" idx="13"/>
          </p:nvPr>
        </p:nvSpPr>
        <p:spPr>
          <a:xfrm>
            <a:off x="4599432" y="1717185"/>
            <a:ext cx="3364992" cy="731520"/>
          </a:xfrm>
        </p:spPr>
        <p:txBody>
          <a:bodyPr anchor="b">
            <a:normAutofit/>
          </a:bodyPr>
          <a:lstStyle>
            <a:lvl1pPr marL="0" indent="0">
              <a:buFontTx/>
              <a:buNone/>
              <a:defRPr lang="en-US" sz="1800" b="0" kern="1200" spc="10" baseline="0" dirty="0">
                <a:solidFill>
                  <a:schemeClr val="tx2"/>
                </a:solidFill>
                <a:latin typeface="+mn-lt"/>
                <a:ea typeface="+mn-ea"/>
                <a:cs typeface="+mn-cs"/>
              </a:defRPr>
            </a:lvl1pPr>
          </a:lstStyle>
          <a:p>
            <a:pPr marL="0" lvl="0" indent="0" algn="l" defTabSz="914400" rtl="0" eaLnBrk="1" latinLnBrk="0" hangingPunct="1">
              <a:lnSpc>
                <a:spcPct val="95000"/>
              </a:lnSpc>
              <a:spcBef>
                <a:spcPts val="0"/>
              </a:spcBef>
              <a:spcAft>
                <a:spcPts val="200"/>
              </a:spcAft>
              <a:buClr>
                <a:schemeClr val="accent1"/>
              </a:buClr>
              <a:buSzPct val="80000"/>
              <a:buNone/>
            </a:pPr>
            <a:r>
              <a:rPr lang="en-US"/>
              <a:t>Click to edit Master text styles</a:t>
            </a:r>
          </a:p>
        </p:txBody>
      </p:sp>
      <p:sp>
        <p:nvSpPr>
          <p:cNvPr id="6" name="Content Placeholder 5"/>
          <p:cNvSpPr>
            <a:spLocks noGrp="1"/>
          </p:cNvSpPr>
          <p:nvPr>
            <p:ph sz="quarter" idx="4"/>
          </p:nvPr>
        </p:nvSpPr>
        <p:spPr>
          <a:xfrm>
            <a:off x="4594860" y="2507550"/>
            <a:ext cx="336042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3/18/2024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096768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3/18/2024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731465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48982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936" y="457201"/>
            <a:ext cx="2400300" cy="1600197"/>
          </a:xfrm>
        </p:spPr>
        <p:txBody>
          <a:bodyPr anchor="b">
            <a:normAutofit/>
          </a:bodyPr>
          <a:lstStyle>
            <a:lvl1pPr>
              <a:defRPr sz="2800" b="0" baseline="0"/>
            </a:lvl1pPr>
          </a:lstStyle>
          <a:p>
            <a:r>
              <a:rPr lang="en-US"/>
              <a:t>Click to edit Master title style</a:t>
            </a:r>
            <a:endParaRPr lang="en-US" dirty="0"/>
          </a:p>
        </p:txBody>
      </p:sp>
      <p:sp>
        <p:nvSpPr>
          <p:cNvPr id="3" name="Content Placeholder 2"/>
          <p:cNvSpPr>
            <a:spLocks noGrp="1"/>
          </p:cNvSpPr>
          <p:nvPr>
            <p:ph idx="1"/>
          </p:nvPr>
        </p:nvSpPr>
        <p:spPr>
          <a:xfrm>
            <a:off x="3378200" y="685800"/>
            <a:ext cx="4559300" cy="5486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30936" y="2099735"/>
            <a:ext cx="24003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88074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5105400"/>
            <a:ext cx="846963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5800" y="5257800"/>
            <a:ext cx="7486650" cy="914400"/>
          </a:xfrm>
        </p:spPr>
        <p:txBody>
          <a:bodyPr anchor="b">
            <a:normAutofit/>
          </a:bodyPr>
          <a:lstStyle>
            <a:lvl1pPr>
              <a:defRPr sz="2800" b="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846963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6108590"/>
            <a:ext cx="748665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3/18/2024</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15562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D8BD707-D9CF-40AE-B4C6-C98DA3205C09}" type="datetimeFigureOut">
              <a:rPr lang="en-US" smtClean="0"/>
              <a:pPr/>
              <a:t>3/18/2024</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09035851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362200"/>
            <a:ext cx="7772400" cy="1470025"/>
          </a:xfrm>
        </p:spPr>
        <p:txBody>
          <a:bodyPr>
            <a:normAutofit fontScale="90000"/>
          </a:bodyPr>
          <a:lstStyle/>
          <a:p>
            <a:r>
              <a:rPr lang="en-US" dirty="0"/>
              <a:t>PSYCHOSOMATIC MEDICINE</a:t>
            </a:r>
          </a:p>
        </p:txBody>
      </p:sp>
      <p:sp>
        <p:nvSpPr>
          <p:cNvPr id="4" name="TextBox 3"/>
          <p:cNvSpPr txBox="1"/>
          <p:nvPr/>
        </p:nvSpPr>
        <p:spPr>
          <a:xfrm>
            <a:off x="6400800" y="6019800"/>
            <a:ext cx="2743200" cy="369332"/>
          </a:xfrm>
          <a:prstGeom prst="rect">
            <a:avLst/>
          </a:prstGeom>
          <a:noFill/>
        </p:spPr>
        <p:txBody>
          <a:bodyPr wrap="square" rtlCol="0">
            <a:spAutoFit/>
          </a:bodyPr>
          <a:lstStyle/>
          <a:p>
            <a:r>
              <a:rPr lang="en-US" dirty="0"/>
              <a:t>Full </a:t>
            </a:r>
            <a:r>
              <a:rPr lang="en-US" dirty="0" err="1"/>
              <a:t>prof</a:t>
            </a:r>
            <a:r>
              <a:rPr lang="en-US" dirty="0"/>
              <a:t>. Vladimir </a:t>
            </a:r>
            <a:r>
              <a:rPr lang="en-US" dirty="0" err="1"/>
              <a:t>Janji</a:t>
            </a:r>
            <a:r>
              <a:rPr lang="sr-Latn-RS" dirty="0"/>
              <a:t>ć</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3AC082B-E148-445B-85DB-2B2211C4A432}"/>
              </a:ext>
            </a:extLst>
          </p:cNvPr>
          <p:cNvSpPr>
            <a:spLocks noGrp="1"/>
          </p:cNvSpPr>
          <p:nvPr>
            <p:ph idx="1"/>
          </p:nvPr>
        </p:nvSpPr>
        <p:spPr>
          <a:xfrm>
            <a:off x="228600" y="1166018"/>
            <a:ext cx="8229600" cy="4525963"/>
          </a:xfrm>
        </p:spPr>
        <p:txBody>
          <a:bodyPr/>
          <a:lstStyle/>
          <a:p>
            <a:r>
              <a:rPr lang="en-US" sz="2400" dirty="0">
                <a:effectLst/>
                <a:latin typeface="Times New Roman" panose="02020603050405020304" pitchFamily="18" charset="0"/>
                <a:ea typeface="Calibri" panose="020F0502020204030204" pitchFamily="34" charset="0"/>
                <a:cs typeface="Times New Roman" panose="02020603050405020304" pitchFamily="18" charset="0"/>
              </a:rPr>
              <a:t>Over time, psychosomatic medicine has evolved from a field based on clinical experience and theory into a discipline based on empirical research that is growing and spreading its results to many fields of the medical profession.</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2400" dirty="0"/>
          </a:p>
          <a:p>
            <a:r>
              <a:rPr lang="en-US" sz="2400" dirty="0">
                <a:effectLst/>
                <a:latin typeface="Times New Roman" panose="02020603050405020304" pitchFamily="18" charset="0"/>
                <a:ea typeface="Calibri" panose="020F0502020204030204" pitchFamily="34" charset="0"/>
                <a:cs typeface="Times New Roman" panose="02020603050405020304" pitchFamily="18" charset="0"/>
              </a:rPr>
              <a:t>Psychological factors that affect the occurrence and course of physical disorders are defined in the current disease classifications through the diagnostic categories "Psychological factors affecting other health conditions" and "Psychological or behavioral factors associated with disorders or diseases classified elsewhere".</a:t>
            </a:r>
            <a:endParaRPr lang="sr-Latn-RS"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72867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a:extLst>
              <a:ext uri="{FF2B5EF4-FFF2-40B4-BE49-F238E27FC236}">
                <a16:creationId xmlns:a16="http://schemas.microsoft.com/office/drawing/2014/main" id="{0F6E2CED-EB03-4396-A0AB-34DE1552E08F}"/>
              </a:ext>
            </a:extLst>
          </p:cNvPr>
          <p:cNvSpPr>
            <a:spLocks noGrp="1" noChangeArrowheads="1"/>
          </p:cNvSpPr>
          <p:nvPr>
            <p:ph idx="1"/>
          </p:nvPr>
        </p:nvSpPr>
        <p:spPr>
          <a:xfrm>
            <a:off x="152400" y="2590800"/>
            <a:ext cx="8229600" cy="3960812"/>
          </a:xfrm>
        </p:spPr>
        <p:txBody>
          <a:bodyPr>
            <a:normAutofit/>
          </a:bodyPr>
          <a:lstStyle/>
          <a:p>
            <a:pPr algn="l" rtl="0" eaLnBrk="1" hangingPunct="1">
              <a:buFont typeface="Wingdings" panose="05000000000000000000" pitchFamily="2" charset="2"/>
              <a:buNone/>
            </a:pPr>
            <a:r>
              <a:rPr lang="en-US" altLang="sr-Latn-RS" sz="2400" dirty="0">
                <a:cs typeface="Tahoma" panose="020B0604030504040204" pitchFamily="34" charset="0"/>
              </a:rPr>
              <a:t>    </a:t>
            </a:r>
            <a:r>
              <a:rPr lang="en-US" altLang="sr-Latn-RS" sz="2400" dirty="0">
                <a:latin typeface="Times New Roman" panose="02020603050405020304" pitchFamily="18" charset="0"/>
                <a:cs typeface="Times New Roman" panose="02020603050405020304" pitchFamily="18" charset="0"/>
              </a:rPr>
              <a:t>The essential challenge in psychosomatic-psychobiological research is to delineate the mechanisms by which experiences cause certain types of physiological reactions that result in disease states.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F48F5-5C0D-4C0C-B276-68F08E06EB4E}"/>
              </a:ext>
            </a:extLst>
          </p:cNvPr>
          <p:cNvSpPr>
            <a:spLocks noGrp="1"/>
          </p:cNvSpPr>
          <p:nvPr>
            <p:ph type="title"/>
          </p:nvPr>
        </p:nvSpPr>
        <p:spPr>
          <a:xfrm>
            <a:off x="946404" y="365760"/>
            <a:ext cx="7269480" cy="853440"/>
          </a:xfrm>
        </p:spPr>
        <p:txBody>
          <a:bodyPr/>
          <a:lstStyle/>
          <a:p>
            <a:pPr algn="ctr"/>
            <a:r>
              <a:rPr lang="en-US" dirty="0"/>
              <a:t>EXAMPLES:</a:t>
            </a:r>
            <a:endParaRPr lang="sr-Latn-RS" dirty="0"/>
          </a:p>
        </p:txBody>
      </p:sp>
      <p:sp>
        <p:nvSpPr>
          <p:cNvPr id="3" name="Content Placeholder 2">
            <a:extLst>
              <a:ext uri="{FF2B5EF4-FFF2-40B4-BE49-F238E27FC236}">
                <a16:creationId xmlns:a16="http://schemas.microsoft.com/office/drawing/2014/main" id="{19A8D5B1-54AD-48DF-A5EA-B1F8828DA55F}"/>
              </a:ext>
            </a:extLst>
          </p:cNvPr>
          <p:cNvSpPr>
            <a:spLocks noGrp="1"/>
          </p:cNvSpPr>
          <p:nvPr>
            <p:ph idx="1"/>
          </p:nvPr>
        </p:nvSpPr>
        <p:spPr>
          <a:xfrm>
            <a:off x="304800" y="1828801"/>
            <a:ext cx="7911084" cy="4351337"/>
          </a:xfrm>
        </p:spPr>
        <p:txBody>
          <a:bodyPr>
            <a:normAutofit/>
          </a:bodyPr>
          <a:lstStyle/>
          <a:p>
            <a:pPr marL="0" indent="0" algn="l">
              <a:buNone/>
            </a:pPr>
            <a:r>
              <a:rPr lang="en-US" sz="2400" b="1" dirty="0">
                <a:solidFill>
                  <a:srgbClr val="0D0D0D"/>
                </a:solidFill>
                <a:latin typeface="Söhne"/>
              </a:rPr>
              <a:t>1.</a:t>
            </a:r>
            <a:r>
              <a:rPr lang="en-US" sz="2400" b="1" i="0" dirty="0">
                <a:solidFill>
                  <a:srgbClr val="0D0D0D"/>
                </a:solidFill>
                <a:effectLst/>
                <a:latin typeface="Söhne"/>
              </a:rPr>
              <a:t>Stress and Cardiovascular Health</a:t>
            </a:r>
            <a:r>
              <a:rPr lang="en-US" sz="2400" b="0" i="0" dirty="0">
                <a:solidFill>
                  <a:srgbClr val="0D0D0D"/>
                </a:solidFill>
                <a:effectLst/>
                <a:latin typeface="Söhne"/>
              </a:rPr>
              <a:t>: Psychosomatic medicine explores the correlation between chronic stress and cardiovascular diseases such as hypertension, heart disease, and stroke. Studies have shown that persistent stress can lead to the release of stress hormones like cortisol and adrenaline, which in turn can contribute to high blood pressure, inflammation, and arterial damage, ultimately increasing the risk of heart problems.</a:t>
            </a:r>
          </a:p>
          <a:p>
            <a:endParaRPr lang="sr-Latn-RS" dirty="0"/>
          </a:p>
        </p:txBody>
      </p:sp>
    </p:spTree>
    <p:extLst>
      <p:ext uri="{BB962C8B-B14F-4D97-AF65-F5344CB8AC3E}">
        <p14:creationId xmlns:p14="http://schemas.microsoft.com/office/powerpoint/2010/main" val="719617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1B9F98-0525-4FC3-A0A5-B48918307CC5}"/>
              </a:ext>
            </a:extLst>
          </p:cNvPr>
          <p:cNvSpPr>
            <a:spLocks noGrp="1"/>
          </p:cNvSpPr>
          <p:nvPr>
            <p:ph idx="1"/>
          </p:nvPr>
        </p:nvSpPr>
        <p:spPr>
          <a:xfrm>
            <a:off x="228600" y="1828801"/>
            <a:ext cx="7848600" cy="4351337"/>
          </a:xfrm>
        </p:spPr>
        <p:txBody>
          <a:bodyPr>
            <a:normAutofit/>
          </a:bodyPr>
          <a:lstStyle/>
          <a:p>
            <a:pPr marL="0" indent="0" algn="l">
              <a:buNone/>
            </a:pPr>
            <a:r>
              <a:rPr lang="en-US" sz="2400" b="1" i="0" dirty="0">
                <a:solidFill>
                  <a:srgbClr val="0D0D0D"/>
                </a:solidFill>
                <a:effectLst/>
                <a:latin typeface="Söhne"/>
              </a:rPr>
              <a:t>2.Psychological Factors in Chronic Pain</a:t>
            </a:r>
            <a:r>
              <a:rPr lang="en-US" sz="2400" b="0" i="0" dirty="0">
                <a:solidFill>
                  <a:srgbClr val="0D0D0D"/>
                </a:solidFill>
                <a:effectLst/>
                <a:latin typeface="Söhne"/>
              </a:rPr>
              <a:t>: Psychosomatic medicine investigates how psychological factors such as anxiety, depression, and past trauma can influence the experience and perception of chronic pain conditions like fibromyalgia, migraines, and lower back pain. Understanding and addressing these psychological aspects alongside physical treatments can lead to more effective pain management strategies.</a:t>
            </a:r>
          </a:p>
          <a:p>
            <a:endParaRPr lang="sr-Latn-RS" dirty="0"/>
          </a:p>
        </p:txBody>
      </p:sp>
    </p:spTree>
    <p:extLst>
      <p:ext uri="{BB962C8B-B14F-4D97-AF65-F5344CB8AC3E}">
        <p14:creationId xmlns:p14="http://schemas.microsoft.com/office/powerpoint/2010/main" val="14448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3D2014-E0DF-448F-8F7E-F4409C680B0C}"/>
              </a:ext>
            </a:extLst>
          </p:cNvPr>
          <p:cNvSpPr>
            <a:spLocks noGrp="1"/>
          </p:cNvSpPr>
          <p:nvPr>
            <p:ph idx="1"/>
          </p:nvPr>
        </p:nvSpPr>
        <p:spPr>
          <a:xfrm>
            <a:off x="228600" y="1828801"/>
            <a:ext cx="7848600" cy="4351337"/>
          </a:xfrm>
        </p:spPr>
        <p:txBody>
          <a:bodyPr>
            <a:normAutofit/>
          </a:bodyPr>
          <a:lstStyle/>
          <a:p>
            <a:pPr marL="0" indent="0" algn="l">
              <a:buNone/>
            </a:pPr>
            <a:r>
              <a:rPr lang="en-US" sz="2400" b="1" i="0" dirty="0">
                <a:solidFill>
                  <a:srgbClr val="0D0D0D"/>
                </a:solidFill>
                <a:effectLst/>
                <a:latin typeface="Söhne"/>
              </a:rPr>
              <a:t>3. Gastrointestinal Disorders and Emotional Health</a:t>
            </a:r>
            <a:r>
              <a:rPr lang="en-US" sz="2400" b="0" i="0" dirty="0">
                <a:solidFill>
                  <a:srgbClr val="0D0D0D"/>
                </a:solidFill>
                <a:effectLst/>
                <a:latin typeface="Söhne"/>
              </a:rPr>
              <a:t>: Conditions like irritable bowel syndrome (IBS) and peptic ulcers are often influenced by psychological factors such as stress, anxiety, and emotional trauma. Psychosomatic medicine explores the bidirectional relationship between these gastrointestinal disorders and emotional health, emphasizing the role of stress management, cognitive-behavioral therapy, and relaxation techniques in symptom relief.</a:t>
            </a:r>
          </a:p>
        </p:txBody>
      </p:sp>
    </p:spTree>
    <p:extLst>
      <p:ext uri="{BB962C8B-B14F-4D97-AF65-F5344CB8AC3E}">
        <p14:creationId xmlns:p14="http://schemas.microsoft.com/office/powerpoint/2010/main" val="14922495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1457EE-9521-4197-A484-913A9235F6F3}"/>
              </a:ext>
            </a:extLst>
          </p:cNvPr>
          <p:cNvSpPr>
            <a:spLocks noGrp="1"/>
          </p:cNvSpPr>
          <p:nvPr>
            <p:ph idx="1"/>
          </p:nvPr>
        </p:nvSpPr>
        <p:spPr>
          <a:xfrm>
            <a:off x="228600" y="1828801"/>
            <a:ext cx="8077200" cy="4351337"/>
          </a:xfrm>
        </p:spPr>
        <p:txBody>
          <a:bodyPr>
            <a:normAutofit/>
          </a:bodyPr>
          <a:lstStyle/>
          <a:p>
            <a:pPr marL="0" indent="0" algn="l">
              <a:buNone/>
            </a:pPr>
            <a:r>
              <a:rPr lang="en-US" sz="2400" b="1" i="0" dirty="0">
                <a:solidFill>
                  <a:srgbClr val="0D0D0D"/>
                </a:solidFill>
                <a:effectLst/>
                <a:latin typeface="Söhne"/>
              </a:rPr>
              <a:t>4. Psychological Factors in Autoimmune Diseases</a:t>
            </a:r>
            <a:r>
              <a:rPr lang="en-US" sz="2400" b="0" i="0" dirty="0">
                <a:solidFill>
                  <a:srgbClr val="0D0D0D"/>
                </a:solidFill>
                <a:effectLst/>
                <a:latin typeface="Söhne"/>
              </a:rPr>
              <a:t>: Research in psychosomatic medicine has revealed the impact of psychological stressors on the immune system and their role in exacerbating autoimmune diseases such as rheumatoid arthritis, lupus, and multiple sclerosis. Psychological interventions aimed at reducing stress and improving coping mechanisms can help alleviate symptoms and enhance the overall well-being of individuals with autoimmune conditions.</a:t>
            </a:r>
          </a:p>
          <a:p>
            <a:endParaRPr lang="sr-Latn-RS" sz="2400" dirty="0"/>
          </a:p>
        </p:txBody>
      </p:sp>
    </p:spTree>
    <p:extLst>
      <p:ext uri="{BB962C8B-B14F-4D97-AF65-F5344CB8AC3E}">
        <p14:creationId xmlns:p14="http://schemas.microsoft.com/office/powerpoint/2010/main" val="2968830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EC177F2-A731-4132-A2C6-13383C6DA9D7}"/>
              </a:ext>
            </a:extLst>
          </p:cNvPr>
          <p:cNvSpPr txBox="1"/>
          <p:nvPr/>
        </p:nvSpPr>
        <p:spPr>
          <a:xfrm>
            <a:off x="304800" y="2277194"/>
            <a:ext cx="8001000" cy="2677656"/>
          </a:xfrm>
          <a:prstGeom prst="rect">
            <a:avLst/>
          </a:prstGeom>
          <a:noFill/>
        </p:spPr>
        <p:txBody>
          <a:bodyPr wrap="square">
            <a:spAutoFit/>
          </a:bodyPr>
          <a:lstStyle/>
          <a:p>
            <a:pPr algn="l"/>
            <a:r>
              <a:rPr lang="en-US" sz="2400" b="1" i="0" dirty="0">
                <a:solidFill>
                  <a:srgbClr val="0D0D0D"/>
                </a:solidFill>
                <a:effectLst/>
                <a:latin typeface="Söhne"/>
              </a:rPr>
              <a:t>5. Mind-Body Interventions in Cancer Care</a:t>
            </a:r>
            <a:r>
              <a:rPr lang="en-US" sz="2400" b="0" i="0" dirty="0">
                <a:solidFill>
                  <a:srgbClr val="0D0D0D"/>
                </a:solidFill>
                <a:effectLst/>
                <a:latin typeface="Söhne"/>
              </a:rPr>
              <a:t>: Psychosomatic medicine incorporates mind-body interventions like mindfulness-based stress reduction (MBSR), cognitive-behavioral therapy (CBT), and relaxation techniques into cancer care to alleviate treatment-related side effects, improve quality of life, and enhance emotional resilience among cancer patients.</a:t>
            </a:r>
          </a:p>
        </p:txBody>
      </p:sp>
    </p:spTree>
    <p:extLst>
      <p:ext uri="{BB962C8B-B14F-4D97-AF65-F5344CB8AC3E}">
        <p14:creationId xmlns:p14="http://schemas.microsoft.com/office/powerpoint/2010/main" val="768544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A36AA087-5D03-497A-A468-B38B284F23AB}"/>
              </a:ext>
            </a:extLst>
          </p:cNvPr>
          <p:cNvSpPr>
            <a:spLocks noGrp="1" noChangeArrowheads="1"/>
          </p:cNvSpPr>
          <p:nvPr>
            <p:ph type="title"/>
          </p:nvPr>
        </p:nvSpPr>
        <p:spPr>
          <a:xfrm>
            <a:off x="395288" y="0"/>
            <a:ext cx="8229600" cy="1371600"/>
          </a:xfrm>
        </p:spPr>
        <p:txBody>
          <a:bodyPr>
            <a:normAutofit/>
          </a:bodyPr>
          <a:lstStyle/>
          <a:p>
            <a:pPr algn="ctr" eaLnBrk="1" fontAlgn="auto" hangingPunct="1">
              <a:spcAft>
                <a:spcPts val="0"/>
              </a:spcAft>
              <a:defRPr/>
            </a:pPr>
            <a:r>
              <a:rPr lang="en-US" dirty="0">
                <a:latin typeface="Times New Roman" pitchFamily="18" charset="0"/>
                <a:cs typeface="Times New Roman" pitchFamily="18" charset="0"/>
              </a:rPr>
              <a:t>Somatoform Disorders</a:t>
            </a:r>
          </a:p>
        </p:txBody>
      </p:sp>
      <p:sp>
        <p:nvSpPr>
          <p:cNvPr id="30723" name="Rectangle 3">
            <a:extLst>
              <a:ext uri="{FF2B5EF4-FFF2-40B4-BE49-F238E27FC236}">
                <a16:creationId xmlns:a16="http://schemas.microsoft.com/office/drawing/2014/main" id="{8CF5CD15-A040-4568-AF93-0E5712F80647}"/>
              </a:ext>
            </a:extLst>
          </p:cNvPr>
          <p:cNvSpPr>
            <a:spLocks noGrp="1" noChangeArrowheads="1"/>
          </p:cNvSpPr>
          <p:nvPr>
            <p:ph idx="1"/>
          </p:nvPr>
        </p:nvSpPr>
        <p:spPr>
          <a:xfrm>
            <a:off x="457200" y="1628775"/>
            <a:ext cx="8229600" cy="4467225"/>
          </a:xfrm>
        </p:spPr>
        <p:txBody>
          <a:bodyPr>
            <a:normAutofit/>
          </a:bodyPr>
          <a:lstStyle/>
          <a:p>
            <a:pPr algn="l" eaLnBrk="1" fontAlgn="auto" hangingPunct="1">
              <a:lnSpc>
                <a:spcPct val="80000"/>
              </a:lnSpc>
              <a:spcAft>
                <a:spcPts val="0"/>
              </a:spcAft>
              <a:buFont typeface="Wingdings" pitchFamily="2" charset="2"/>
              <a:buNone/>
              <a:defRPr/>
            </a:pPr>
            <a:r>
              <a:rPr lang="en-US" sz="2400" dirty="0">
                <a:latin typeface="Times New Roman" pitchFamily="18" charset="0"/>
                <a:cs typeface="Times New Roman" pitchFamily="18" charset="0"/>
              </a:rPr>
              <a:t>Three enduring clinical features:</a:t>
            </a:r>
          </a:p>
          <a:p>
            <a:pPr algn="l" eaLnBrk="1" fontAlgn="auto" hangingPunct="1">
              <a:lnSpc>
                <a:spcPct val="80000"/>
              </a:lnSpc>
              <a:spcAft>
                <a:spcPts val="0"/>
              </a:spcAft>
              <a:buFont typeface="Wingdings" pitchFamily="2" charset="2"/>
              <a:buNone/>
              <a:defRPr/>
            </a:pPr>
            <a:endParaRPr lang="en-US" sz="2400" dirty="0">
              <a:latin typeface="Times New Roman" pitchFamily="18" charset="0"/>
              <a:cs typeface="Times New Roman" pitchFamily="18" charset="0"/>
            </a:endParaRPr>
          </a:p>
          <a:p>
            <a:pPr algn="l" eaLnBrk="1" fontAlgn="auto" hangingPunct="1">
              <a:lnSpc>
                <a:spcPct val="80000"/>
              </a:lnSpc>
              <a:spcAft>
                <a:spcPts val="0"/>
              </a:spcAft>
              <a:buFont typeface="Wingdings" pitchFamily="2" charset="2"/>
              <a:buNone/>
              <a:defRPr/>
            </a:pPr>
            <a:r>
              <a:rPr lang="en-US" sz="2400" dirty="0">
                <a:latin typeface="Times New Roman" pitchFamily="18" charset="0"/>
                <a:cs typeface="Times New Roman" pitchFamily="18" charset="0"/>
              </a:rPr>
              <a:t>- Somatic complaints that suggest major medical problems.</a:t>
            </a:r>
          </a:p>
          <a:p>
            <a:pPr algn="l" eaLnBrk="1" fontAlgn="auto" hangingPunct="1">
              <a:lnSpc>
                <a:spcPct val="80000"/>
              </a:lnSpc>
              <a:spcAft>
                <a:spcPts val="0"/>
              </a:spcAft>
              <a:buFont typeface="Wingdings" pitchFamily="2" charset="2"/>
              <a:buNone/>
              <a:defRPr/>
            </a:pPr>
            <a:endParaRPr lang="en-US" sz="2400" dirty="0">
              <a:latin typeface="Times New Roman" pitchFamily="18" charset="0"/>
              <a:cs typeface="Times New Roman" pitchFamily="18" charset="0"/>
            </a:endParaRPr>
          </a:p>
          <a:p>
            <a:pPr algn="l" eaLnBrk="1" fontAlgn="auto" hangingPunct="1">
              <a:lnSpc>
                <a:spcPct val="80000"/>
              </a:lnSpc>
              <a:spcAft>
                <a:spcPts val="0"/>
              </a:spcAft>
              <a:buFont typeface="Wingdings" pitchFamily="2" charset="2"/>
              <a:buNone/>
              <a:defRPr/>
            </a:pPr>
            <a:r>
              <a:rPr lang="en-US" sz="2400" dirty="0">
                <a:latin typeface="Times New Roman" pitchFamily="18" charset="0"/>
                <a:cs typeface="Times New Roman" pitchFamily="18" charset="0"/>
              </a:rPr>
              <a:t>- Psychological factors and conflicts that seem important.</a:t>
            </a:r>
          </a:p>
          <a:p>
            <a:pPr algn="l" eaLnBrk="1" fontAlgn="auto" hangingPunct="1">
              <a:lnSpc>
                <a:spcPct val="80000"/>
              </a:lnSpc>
              <a:spcAft>
                <a:spcPts val="0"/>
              </a:spcAft>
              <a:buFont typeface="Wingdings" pitchFamily="2" charset="2"/>
              <a:buNone/>
              <a:defRPr/>
            </a:pPr>
            <a:endParaRPr lang="en-US" sz="2400" dirty="0">
              <a:latin typeface="Times New Roman" pitchFamily="18" charset="0"/>
              <a:cs typeface="Times New Roman" pitchFamily="18" charset="0"/>
            </a:endParaRPr>
          </a:p>
          <a:p>
            <a:pPr algn="l" eaLnBrk="1" fontAlgn="auto" hangingPunct="1">
              <a:lnSpc>
                <a:spcPct val="80000"/>
              </a:lnSpc>
              <a:spcAft>
                <a:spcPts val="0"/>
              </a:spcAft>
              <a:buFont typeface="Wingdings" pitchFamily="2" charset="2"/>
              <a:buNone/>
              <a:defRPr/>
            </a:pPr>
            <a:r>
              <a:rPr lang="en-US" sz="2400" dirty="0">
                <a:latin typeface="Times New Roman" pitchFamily="18" charset="0"/>
                <a:cs typeface="Times New Roman" pitchFamily="18" charset="0"/>
              </a:rPr>
              <a:t>- Symptoms or magnified health concerns that are  NOT under the patient’s conscious control.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B2409441-8C0A-4A51-A765-4CBBDF7F13D8}"/>
              </a:ext>
            </a:extLst>
          </p:cNvPr>
          <p:cNvSpPr>
            <a:spLocks noGrp="1" noChangeArrowheads="1"/>
          </p:cNvSpPr>
          <p:nvPr>
            <p:ph type="title"/>
          </p:nvPr>
        </p:nvSpPr>
        <p:spPr>
          <a:xfrm>
            <a:off x="946404" y="365760"/>
            <a:ext cx="6446520" cy="1325562"/>
          </a:xfrm>
        </p:spPr>
        <p:txBody>
          <a:bodyPr/>
          <a:lstStyle/>
          <a:p>
            <a:pPr algn="ctr" eaLnBrk="1" fontAlgn="auto" hangingPunct="1">
              <a:spcAft>
                <a:spcPts val="0"/>
              </a:spcAft>
              <a:defRPr/>
            </a:pPr>
            <a:r>
              <a:rPr lang="en-US" b="1" dirty="0">
                <a:latin typeface="Times New Roman" pitchFamily="18" charset="0"/>
                <a:cs typeface="Times New Roman" pitchFamily="18" charset="0"/>
              </a:rPr>
              <a:t>Somatoform Disorders</a:t>
            </a:r>
          </a:p>
        </p:txBody>
      </p:sp>
      <p:sp>
        <p:nvSpPr>
          <p:cNvPr id="28675" name="Rectangle 3">
            <a:extLst>
              <a:ext uri="{FF2B5EF4-FFF2-40B4-BE49-F238E27FC236}">
                <a16:creationId xmlns:a16="http://schemas.microsoft.com/office/drawing/2014/main" id="{BF7531B7-0B90-4C44-AC52-ACA3AC390169}"/>
              </a:ext>
            </a:extLst>
          </p:cNvPr>
          <p:cNvSpPr>
            <a:spLocks noGrp="1" noChangeArrowheads="1"/>
          </p:cNvSpPr>
          <p:nvPr>
            <p:ph idx="1"/>
          </p:nvPr>
        </p:nvSpPr>
        <p:spPr>
          <a:xfrm>
            <a:off x="946404" y="1828800"/>
            <a:ext cx="6446520" cy="4351337"/>
          </a:xfrm>
        </p:spPr>
        <p:txBody>
          <a:bodyPr/>
          <a:lstStyle/>
          <a:p>
            <a:pPr algn="ctr" eaLnBrk="1" hangingPunct="1">
              <a:buFont typeface="Wingdings" panose="05000000000000000000" pitchFamily="2" charset="2"/>
              <a:buNone/>
            </a:pPr>
            <a:endParaRPr lang="en-US" altLang="sr-Latn-RS" dirty="0">
              <a:cs typeface="Tahoma" panose="020B0604030504040204" pitchFamily="34" charset="0"/>
            </a:endParaRPr>
          </a:p>
          <a:p>
            <a:r>
              <a:rPr lang="en-US" altLang="sr-Latn-RS" sz="3200" b="1" dirty="0">
                <a:latin typeface="Times New Roman" panose="02020603050405020304" pitchFamily="18" charset="0"/>
                <a:cs typeface="Times New Roman" panose="02020603050405020304" pitchFamily="18" charset="0"/>
              </a:rPr>
              <a:t>Somatization disorder</a:t>
            </a:r>
          </a:p>
          <a:p>
            <a:r>
              <a:rPr lang="en-US" altLang="sr-Latn-RS" sz="3200" b="1" dirty="0">
                <a:latin typeface="Times New Roman" panose="02020603050405020304" pitchFamily="18" charset="0"/>
                <a:cs typeface="Times New Roman" panose="02020603050405020304" pitchFamily="18" charset="0"/>
              </a:rPr>
              <a:t>Conversion disorder</a:t>
            </a:r>
          </a:p>
          <a:p>
            <a:r>
              <a:rPr lang="en-US" altLang="sr-Latn-RS" sz="3200" b="1" dirty="0">
                <a:latin typeface="Times New Roman" panose="02020603050405020304" pitchFamily="18" charset="0"/>
                <a:cs typeface="Times New Roman" panose="02020603050405020304" pitchFamily="18" charset="0"/>
              </a:rPr>
              <a:t>Pain disorder</a:t>
            </a:r>
          </a:p>
          <a:p>
            <a:r>
              <a:rPr lang="en-US" altLang="sr-Latn-RS" sz="3200" b="1" dirty="0">
                <a:latin typeface="Times New Roman" panose="02020603050405020304" pitchFamily="18" charset="0"/>
                <a:cs typeface="Times New Roman" panose="02020603050405020304" pitchFamily="18" charset="0"/>
              </a:rPr>
              <a:t>Hypochondriasis</a:t>
            </a:r>
          </a:p>
          <a:p>
            <a:r>
              <a:rPr lang="en-US" altLang="sr-Latn-RS" sz="3200" b="1" dirty="0">
                <a:latin typeface="Times New Roman" panose="02020603050405020304" pitchFamily="18" charset="0"/>
                <a:cs typeface="Times New Roman" panose="02020603050405020304" pitchFamily="18" charset="0"/>
              </a:rPr>
              <a:t>Body Dysmorphic Disorder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4">
            <a:extLst>
              <a:ext uri="{FF2B5EF4-FFF2-40B4-BE49-F238E27FC236}">
                <a16:creationId xmlns:a16="http://schemas.microsoft.com/office/drawing/2014/main" id="{3194AA8E-0A76-47FD-8C28-768B81741BEA}"/>
              </a:ext>
            </a:extLst>
          </p:cNvPr>
          <p:cNvSpPr>
            <a:spLocks noGrp="1" noChangeArrowheads="1"/>
          </p:cNvSpPr>
          <p:nvPr>
            <p:ph type="title"/>
          </p:nvPr>
        </p:nvSpPr>
        <p:spPr>
          <a:xfrm>
            <a:off x="457200" y="0"/>
            <a:ext cx="8229600" cy="1052513"/>
          </a:xfrm>
        </p:spPr>
        <p:txBody>
          <a:bodyPr/>
          <a:lstStyle/>
          <a:p>
            <a:pPr algn="ctr" eaLnBrk="1" fontAlgn="auto" hangingPunct="1">
              <a:spcAft>
                <a:spcPts val="0"/>
              </a:spcAft>
              <a:defRPr/>
            </a:pPr>
            <a:r>
              <a:rPr lang="en-US" dirty="0">
                <a:latin typeface="Times New Roman" pitchFamily="18" charset="0"/>
                <a:cs typeface="Times New Roman" pitchFamily="18" charset="0"/>
              </a:rPr>
              <a:t>Somatization Disorder</a:t>
            </a:r>
          </a:p>
        </p:txBody>
      </p:sp>
      <p:sp>
        <p:nvSpPr>
          <p:cNvPr id="31749" name="Rectangle 5">
            <a:extLst>
              <a:ext uri="{FF2B5EF4-FFF2-40B4-BE49-F238E27FC236}">
                <a16:creationId xmlns:a16="http://schemas.microsoft.com/office/drawing/2014/main" id="{A45753DA-128D-454E-9796-DC4E2AE92A63}"/>
              </a:ext>
            </a:extLst>
          </p:cNvPr>
          <p:cNvSpPr>
            <a:spLocks noGrp="1" noChangeArrowheads="1"/>
          </p:cNvSpPr>
          <p:nvPr>
            <p:ph idx="1"/>
          </p:nvPr>
        </p:nvSpPr>
        <p:spPr>
          <a:xfrm>
            <a:off x="0" y="1752600"/>
            <a:ext cx="8229600" cy="5327650"/>
          </a:xfrm>
        </p:spPr>
        <p:txBody>
          <a:bodyPr>
            <a:normAutofit/>
          </a:bodyPr>
          <a:lstStyle/>
          <a:p>
            <a:pPr>
              <a:lnSpc>
                <a:spcPct val="90000"/>
              </a:lnSpc>
              <a:spcAft>
                <a:spcPts val="0"/>
              </a:spcAft>
              <a:defRPr/>
            </a:pPr>
            <a:r>
              <a:rPr lang="en-US" sz="2400" dirty="0">
                <a:latin typeface="Times New Roman" pitchFamily="18" charset="0"/>
                <a:cs typeface="Times New Roman" pitchFamily="18" charset="0"/>
              </a:rPr>
              <a:t>The essential feature of somatization disorder is recurrent, multiple somatic complaints requiring medical attention but not associated with any physical disorder.</a:t>
            </a:r>
          </a:p>
          <a:p>
            <a:pPr>
              <a:lnSpc>
                <a:spcPct val="90000"/>
              </a:lnSpc>
              <a:spcAft>
                <a:spcPts val="0"/>
              </a:spcAft>
              <a:defRPr/>
            </a:pPr>
            <a:r>
              <a:rPr lang="en-US" sz="2400" dirty="0">
                <a:latin typeface="Times New Roman" pitchFamily="18" charset="0"/>
                <a:cs typeface="Times New Roman" pitchFamily="18" charset="0"/>
              </a:rPr>
              <a:t>Somatization disorder is the expression of personal and social distress in bodily complaints .</a:t>
            </a:r>
          </a:p>
          <a:p>
            <a:pPr>
              <a:lnSpc>
                <a:spcPct val="90000"/>
              </a:lnSpc>
              <a:spcAft>
                <a:spcPts val="0"/>
              </a:spcAft>
              <a:defRPr/>
            </a:pPr>
            <a:r>
              <a:rPr lang="en-US" sz="2400" dirty="0">
                <a:latin typeface="Times New Roman" pitchFamily="18" charset="0"/>
                <a:cs typeface="Times New Roman" pitchFamily="18" charset="0"/>
              </a:rPr>
              <a:t>Multiple symptoms of multiple systems for several years</a:t>
            </a:r>
          </a:p>
          <a:p>
            <a:pPr>
              <a:lnSpc>
                <a:spcPct val="90000"/>
              </a:lnSpc>
              <a:spcAft>
                <a:spcPts val="0"/>
              </a:spcAft>
              <a:defRPr/>
            </a:pPr>
            <a:r>
              <a:rPr lang="en-CA" sz="2400" dirty="0">
                <a:latin typeface="Times New Roman" pitchFamily="18" charset="0"/>
                <a:cs typeface="Times New Roman" pitchFamily="18" charset="0"/>
              </a:rPr>
              <a:t>C</a:t>
            </a:r>
            <a:r>
              <a:rPr lang="en-US" sz="2400" dirty="0" err="1">
                <a:latin typeface="Times New Roman" pitchFamily="18" charset="0"/>
                <a:cs typeface="Times New Roman" pitchFamily="18" charset="0"/>
              </a:rPr>
              <a:t>hronic</a:t>
            </a:r>
            <a:r>
              <a:rPr lang="en-US" sz="2400" dirty="0">
                <a:latin typeface="Times New Roman" pitchFamily="18" charset="0"/>
                <a:cs typeface="Times New Roman" pitchFamily="18" charset="0"/>
              </a:rPr>
              <a:t> relapsing condition with no known cure.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a:t>What is it?</a:t>
            </a:r>
            <a:endParaRPr lang="en-US" dirty="0"/>
          </a:p>
        </p:txBody>
      </p:sp>
      <p:sp>
        <p:nvSpPr>
          <p:cNvPr id="3" name="Content Placeholder 2"/>
          <p:cNvSpPr>
            <a:spLocks noGrp="1"/>
          </p:cNvSpPr>
          <p:nvPr>
            <p:ph idx="1"/>
          </p:nvPr>
        </p:nvSpPr>
        <p:spPr>
          <a:xfrm>
            <a:off x="457200" y="1676400"/>
            <a:ext cx="8229600" cy="4525963"/>
          </a:xfrm>
        </p:spPr>
        <p:txBody>
          <a:bodyPr>
            <a:noAutofit/>
          </a:bodyPr>
          <a:lstStyle/>
          <a:p>
            <a:endParaRPr lang="sr-Latn-RS" sz="2400" dirty="0"/>
          </a:p>
          <a:p>
            <a:pPr>
              <a:lnSpc>
                <a:spcPct val="90000"/>
              </a:lnSpc>
              <a:defRPr/>
            </a:pPr>
            <a:r>
              <a:rPr lang="en-US" sz="2400" dirty="0">
                <a:latin typeface="Times New Roman" pitchFamily="18" charset="0"/>
                <a:cs typeface="Times New Roman" pitchFamily="18" charset="0"/>
              </a:rPr>
              <a:t>Psychosomatic medicine is an area of scientific investigation concerned with the </a:t>
            </a:r>
            <a:r>
              <a:rPr lang="en-US" sz="2400" dirty="0">
                <a:effectLst>
                  <a:outerShdw blurRad="38100" dist="38100" dir="2700000" algn="tl">
                    <a:srgbClr val="FFFFFF"/>
                  </a:outerShdw>
                </a:effectLst>
                <a:latin typeface="Times New Roman" pitchFamily="18" charset="0"/>
                <a:cs typeface="Times New Roman" pitchFamily="18" charset="0"/>
              </a:rPr>
              <a:t>relation</a:t>
            </a:r>
            <a:r>
              <a:rPr lang="en-US" sz="2400" dirty="0">
                <a:latin typeface="Times New Roman" pitchFamily="18" charset="0"/>
                <a:cs typeface="Times New Roman" pitchFamily="18" charset="0"/>
              </a:rPr>
              <a:t> between psychological factors and physiological phenomena in general and disease pathogenesis in particular.</a:t>
            </a:r>
          </a:p>
          <a:p>
            <a:pPr>
              <a:lnSpc>
                <a:spcPct val="90000"/>
              </a:lnSpc>
              <a:defRPr/>
            </a:pPr>
            <a:r>
              <a:rPr lang="en-US" sz="2400" dirty="0">
                <a:latin typeface="Times New Roman" pitchFamily="18" charset="0"/>
                <a:cs typeface="Times New Roman" pitchFamily="18" charset="0"/>
              </a:rPr>
              <a:t>Unity of mind and body</a:t>
            </a:r>
          </a:p>
          <a:p>
            <a:pPr>
              <a:lnSpc>
                <a:spcPct val="90000"/>
              </a:lnSpc>
              <a:defRPr/>
            </a:pPr>
            <a:r>
              <a:rPr lang="en-US" sz="2400" dirty="0">
                <a:latin typeface="Times New Roman" pitchFamily="18" charset="0"/>
                <a:cs typeface="Times New Roman" pitchFamily="18" charset="0"/>
              </a:rPr>
              <a:t>Integrates mind and body into a psychobiological unit; as dynamic interacting systems.</a:t>
            </a:r>
          </a:p>
          <a:p>
            <a:pPr>
              <a:lnSpc>
                <a:spcPct val="90000"/>
              </a:lnSpc>
              <a:defRPr/>
            </a:pPr>
            <a:r>
              <a:rPr lang="en-US" sz="2400" dirty="0">
                <a:latin typeface="Times New Roman" pitchFamily="18" charset="0"/>
                <a:cs typeface="Times New Roman" pitchFamily="18" charset="0"/>
              </a:rPr>
              <a:t>A holistic approach to medicine.</a:t>
            </a:r>
            <a:endParaRPr lang="en-US" sz="2400" dirty="0"/>
          </a:p>
          <a:p>
            <a:endParaRPr lang="en-US"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05D11AE4-A613-452F-BCC9-A7D936141BFF}"/>
              </a:ext>
            </a:extLst>
          </p:cNvPr>
          <p:cNvSpPr>
            <a:spLocks noGrp="1" noChangeArrowheads="1"/>
          </p:cNvSpPr>
          <p:nvPr>
            <p:ph type="title"/>
          </p:nvPr>
        </p:nvSpPr>
        <p:spPr>
          <a:xfrm>
            <a:off x="457200" y="115888"/>
            <a:ext cx="8291513" cy="936625"/>
          </a:xfrm>
        </p:spPr>
        <p:txBody>
          <a:bodyPr>
            <a:normAutofit/>
          </a:bodyPr>
          <a:lstStyle/>
          <a:p>
            <a:pPr algn="ctr" eaLnBrk="1" fontAlgn="auto" hangingPunct="1">
              <a:spcAft>
                <a:spcPts val="0"/>
              </a:spcAft>
              <a:defRPr/>
            </a:pPr>
            <a:r>
              <a:rPr lang="en-US" dirty="0">
                <a:latin typeface="Times New Roman" pitchFamily="18" charset="0"/>
                <a:cs typeface="Times New Roman" pitchFamily="18" charset="0"/>
              </a:rPr>
              <a:t>Conversion Disorder</a:t>
            </a:r>
          </a:p>
        </p:txBody>
      </p:sp>
      <p:sp>
        <p:nvSpPr>
          <p:cNvPr id="32771" name="Rectangle 3">
            <a:extLst>
              <a:ext uri="{FF2B5EF4-FFF2-40B4-BE49-F238E27FC236}">
                <a16:creationId xmlns:a16="http://schemas.microsoft.com/office/drawing/2014/main" id="{4E06359C-887F-44F3-8DC3-0FA3C15F025B}"/>
              </a:ext>
            </a:extLst>
          </p:cNvPr>
          <p:cNvSpPr>
            <a:spLocks noGrp="1" noChangeArrowheads="1"/>
          </p:cNvSpPr>
          <p:nvPr>
            <p:ph idx="1"/>
          </p:nvPr>
        </p:nvSpPr>
        <p:spPr>
          <a:xfrm>
            <a:off x="0" y="1676400"/>
            <a:ext cx="8291514" cy="5616575"/>
          </a:xfrm>
        </p:spPr>
        <p:txBody>
          <a:bodyPr>
            <a:normAutofit/>
          </a:bodyPr>
          <a:lstStyle/>
          <a:p>
            <a:pPr marL="0" indent="0">
              <a:lnSpc>
                <a:spcPct val="90000"/>
              </a:lnSpc>
              <a:spcAft>
                <a:spcPts val="0"/>
              </a:spcAft>
              <a:buNone/>
              <a:defRPr/>
            </a:pPr>
            <a:endParaRPr lang="en-US" sz="2400" dirty="0"/>
          </a:p>
          <a:p>
            <a:pPr>
              <a:lnSpc>
                <a:spcPct val="90000"/>
              </a:lnSpc>
              <a:spcAft>
                <a:spcPts val="0"/>
              </a:spcAft>
              <a:defRPr/>
            </a:pPr>
            <a:r>
              <a:rPr lang="en-US" sz="2400" dirty="0">
                <a:latin typeface="Times New Roman" pitchFamily="18" charset="0"/>
                <a:cs typeface="Times New Roman" pitchFamily="18" charset="0"/>
              </a:rPr>
              <a:t>A disturbance of body functioning (usually neurological) that does not conform to current concepts of the anatomy and physiology of the central or the peripheral nervous system.</a:t>
            </a:r>
          </a:p>
          <a:p>
            <a:pPr>
              <a:lnSpc>
                <a:spcPct val="90000"/>
              </a:lnSpc>
              <a:spcAft>
                <a:spcPts val="0"/>
              </a:spcAft>
              <a:defRPr/>
            </a:pPr>
            <a:r>
              <a:rPr lang="en-US" sz="2400" dirty="0">
                <a:latin typeface="Times New Roman" pitchFamily="18" charset="0"/>
                <a:cs typeface="Times New Roman" pitchFamily="18" charset="0"/>
              </a:rPr>
              <a:t>It typically occurs in a setting of stress and produces considerable dysfunction.</a:t>
            </a:r>
          </a:p>
          <a:p>
            <a:pPr>
              <a:lnSpc>
                <a:spcPct val="90000"/>
              </a:lnSpc>
              <a:spcAft>
                <a:spcPts val="0"/>
              </a:spcAft>
              <a:defRPr/>
            </a:pPr>
            <a:r>
              <a:rPr lang="en-US" sz="2400" dirty="0">
                <a:latin typeface="Times New Roman" pitchFamily="18" charset="0"/>
                <a:cs typeface="Times New Roman" pitchFamily="18" charset="0"/>
              </a:rPr>
              <a:t>Involuntary movements, tics, seizures, abnormal gait, paralysis, weakness etc.</a:t>
            </a:r>
          </a:p>
          <a:p>
            <a:pPr marL="0" indent="0">
              <a:spcAft>
                <a:spcPts val="0"/>
              </a:spcAft>
              <a:buNone/>
              <a:defRPr/>
            </a:pPr>
            <a:r>
              <a:rPr lang="en-US" sz="2400" dirty="0"/>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6164F036-4D75-4508-B7DB-0DEA0F6BF49C}"/>
              </a:ext>
            </a:extLst>
          </p:cNvPr>
          <p:cNvSpPr>
            <a:spLocks noGrp="1" noChangeArrowheads="1"/>
          </p:cNvSpPr>
          <p:nvPr>
            <p:ph type="title"/>
          </p:nvPr>
        </p:nvSpPr>
        <p:spPr>
          <a:xfrm>
            <a:off x="468313" y="0"/>
            <a:ext cx="8229600" cy="630238"/>
          </a:xfrm>
        </p:spPr>
        <p:txBody>
          <a:bodyPr>
            <a:noAutofit/>
          </a:bodyPr>
          <a:lstStyle/>
          <a:p>
            <a:pPr algn="ctr" eaLnBrk="1" fontAlgn="auto" hangingPunct="1">
              <a:spcAft>
                <a:spcPts val="0"/>
              </a:spcAft>
              <a:defRPr/>
            </a:pPr>
            <a:r>
              <a:rPr lang="en-US" dirty="0">
                <a:latin typeface="Times New Roman" pitchFamily="18" charset="0"/>
                <a:cs typeface="Times New Roman" pitchFamily="18" charset="0"/>
              </a:rPr>
              <a:t>Hypochondriasis</a:t>
            </a:r>
          </a:p>
        </p:txBody>
      </p:sp>
      <p:sp>
        <p:nvSpPr>
          <p:cNvPr id="31747" name="Rectangle 3">
            <a:extLst>
              <a:ext uri="{FF2B5EF4-FFF2-40B4-BE49-F238E27FC236}">
                <a16:creationId xmlns:a16="http://schemas.microsoft.com/office/drawing/2014/main" id="{22D4D392-CA5A-4368-8227-46A2B3FF3583}"/>
              </a:ext>
            </a:extLst>
          </p:cNvPr>
          <p:cNvSpPr>
            <a:spLocks noGrp="1" noChangeArrowheads="1"/>
          </p:cNvSpPr>
          <p:nvPr>
            <p:ph idx="1"/>
          </p:nvPr>
        </p:nvSpPr>
        <p:spPr>
          <a:xfrm>
            <a:off x="0" y="2057400"/>
            <a:ext cx="8229600" cy="3430587"/>
          </a:xfrm>
        </p:spPr>
        <p:txBody>
          <a:bodyPr>
            <a:normAutofit/>
          </a:bodyPr>
          <a:lstStyle/>
          <a:p>
            <a:pPr>
              <a:lnSpc>
                <a:spcPct val="90000"/>
              </a:lnSpc>
            </a:pPr>
            <a:r>
              <a:rPr lang="en-US" altLang="sr-Latn-RS" sz="2400" dirty="0">
                <a:latin typeface="Times New Roman" panose="02020603050405020304" pitchFamily="18" charset="0"/>
                <a:cs typeface="Times New Roman" panose="02020603050405020304" pitchFamily="18" charset="0"/>
              </a:rPr>
              <a:t>Preoccupation with the fear of developing a serious disease or the belief that one has a serious disease. </a:t>
            </a:r>
          </a:p>
          <a:p>
            <a:pPr>
              <a:lnSpc>
                <a:spcPct val="90000"/>
              </a:lnSpc>
            </a:pPr>
            <a:r>
              <a:rPr lang="en-US" altLang="sr-Latn-RS" sz="2400" dirty="0">
                <a:latin typeface="Times New Roman" panose="02020603050405020304" pitchFamily="18" charset="0"/>
                <a:cs typeface="Times New Roman" panose="02020603050405020304" pitchFamily="18" charset="0"/>
              </a:rPr>
              <a:t>The fear is based on the patient's interpretation of physical signs or sensations as evidence of disease even though the physician's physical examination does not support the diagnosis of any physical disorder.</a:t>
            </a:r>
          </a:p>
          <a:p>
            <a:pPr>
              <a:lnSpc>
                <a:spcPct val="90000"/>
              </a:lnSpc>
            </a:pPr>
            <a:r>
              <a:rPr lang="en-US" altLang="sr-Latn-RS" sz="2400" dirty="0">
                <a:latin typeface="Times New Roman" panose="02020603050405020304" pitchFamily="18" charset="0"/>
                <a:cs typeface="Times New Roman" panose="02020603050405020304" pitchFamily="18" charset="0"/>
              </a:rPr>
              <a:t>However, the belief does not have the certainty of delusional intensity.</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a:extLst>
              <a:ext uri="{FF2B5EF4-FFF2-40B4-BE49-F238E27FC236}">
                <a16:creationId xmlns:a16="http://schemas.microsoft.com/office/drawing/2014/main" id="{90F697EB-7598-458A-9A7C-88E5D3F811FE}"/>
              </a:ext>
            </a:extLst>
          </p:cNvPr>
          <p:cNvSpPr>
            <a:spLocks noGrp="1" noChangeArrowheads="1"/>
          </p:cNvSpPr>
          <p:nvPr>
            <p:ph type="title"/>
          </p:nvPr>
        </p:nvSpPr>
        <p:spPr>
          <a:xfrm>
            <a:off x="468313" y="0"/>
            <a:ext cx="8229600" cy="774700"/>
          </a:xfrm>
        </p:spPr>
        <p:txBody>
          <a:bodyPr>
            <a:normAutofit/>
          </a:bodyPr>
          <a:lstStyle/>
          <a:p>
            <a:pPr algn="ctr" eaLnBrk="1" fontAlgn="auto" hangingPunct="1">
              <a:spcAft>
                <a:spcPts val="0"/>
              </a:spcAft>
              <a:defRPr/>
            </a:pPr>
            <a:r>
              <a:rPr lang="en-US" dirty="0">
                <a:latin typeface="Times New Roman" pitchFamily="18" charset="0"/>
                <a:cs typeface="Times New Roman" pitchFamily="18" charset="0"/>
              </a:rPr>
              <a:t>Pain Disorder</a:t>
            </a:r>
          </a:p>
        </p:txBody>
      </p:sp>
      <p:sp>
        <p:nvSpPr>
          <p:cNvPr id="32771" name="Rectangle 3">
            <a:extLst>
              <a:ext uri="{FF2B5EF4-FFF2-40B4-BE49-F238E27FC236}">
                <a16:creationId xmlns:a16="http://schemas.microsoft.com/office/drawing/2014/main" id="{C3C24E56-F181-4E5C-B2AD-4CB101705937}"/>
              </a:ext>
            </a:extLst>
          </p:cNvPr>
          <p:cNvSpPr>
            <a:spLocks noGrp="1" noChangeArrowheads="1"/>
          </p:cNvSpPr>
          <p:nvPr>
            <p:ph idx="1"/>
          </p:nvPr>
        </p:nvSpPr>
        <p:spPr>
          <a:xfrm>
            <a:off x="152400" y="1925637"/>
            <a:ext cx="8045450" cy="3438525"/>
          </a:xfrm>
        </p:spPr>
        <p:txBody>
          <a:bodyPr>
            <a:normAutofit/>
          </a:bodyPr>
          <a:lstStyle/>
          <a:p>
            <a:pPr>
              <a:lnSpc>
                <a:spcPct val="90000"/>
              </a:lnSpc>
            </a:pPr>
            <a:r>
              <a:rPr lang="en-US" altLang="sr-Latn-RS" sz="2400" dirty="0">
                <a:latin typeface="Times New Roman" panose="02020603050405020304" pitchFamily="18" charset="0"/>
                <a:cs typeface="Times New Roman" panose="02020603050405020304" pitchFamily="18" charset="0"/>
              </a:rPr>
              <a:t>Preoccupation with pain is consuming and to some extent disabling.</a:t>
            </a:r>
          </a:p>
          <a:p>
            <a:pPr>
              <a:lnSpc>
                <a:spcPct val="90000"/>
              </a:lnSpc>
            </a:pPr>
            <a:r>
              <a:rPr lang="en-US" altLang="sr-Latn-RS" sz="2400" dirty="0">
                <a:latin typeface="Times New Roman" panose="02020603050405020304" pitchFamily="18" charset="0"/>
                <a:cs typeface="Times New Roman" panose="02020603050405020304" pitchFamily="18" charset="0"/>
              </a:rPr>
              <a:t>That is, pain becomes the predominant focus of the clinical presentation and the pain itself causes clinically significant distress or impairment and the patient's life becomes organized around the pain.</a:t>
            </a:r>
          </a:p>
          <a:p>
            <a:pPr>
              <a:lnSpc>
                <a:spcPct val="90000"/>
              </a:lnSpc>
            </a:pPr>
            <a:r>
              <a:rPr lang="en-US" altLang="sr-Latn-RS" sz="2400" dirty="0">
                <a:latin typeface="Times New Roman" panose="02020603050405020304" pitchFamily="18" charset="0"/>
                <a:cs typeface="Times New Roman" panose="02020603050405020304" pitchFamily="18" charset="0"/>
              </a:rPr>
              <a:t>Psychological factors are judged to play a role in this disorder.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7776D35C-3650-41E1-ADA9-D23AA141ED2E}"/>
              </a:ext>
            </a:extLst>
          </p:cNvPr>
          <p:cNvSpPr>
            <a:spLocks noGrp="1" noChangeArrowheads="1"/>
          </p:cNvSpPr>
          <p:nvPr>
            <p:ph type="title"/>
          </p:nvPr>
        </p:nvSpPr>
        <p:spPr>
          <a:xfrm>
            <a:off x="457200" y="0"/>
            <a:ext cx="8229600" cy="765175"/>
          </a:xfrm>
        </p:spPr>
        <p:txBody>
          <a:bodyPr>
            <a:normAutofit/>
          </a:bodyPr>
          <a:lstStyle/>
          <a:p>
            <a:pPr algn="ctr" eaLnBrk="1" fontAlgn="auto" hangingPunct="1">
              <a:spcAft>
                <a:spcPts val="0"/>
              </a:spcAft>
              <a:defRPr/>
            </a:pPr>
            <a:r>
              <a:rPr lang="en-US" dirty="0">
                <a:latin typeface="Times New Roman" pitchFamily="18" charset="0"/>
                <a:cs typeface="Times New Roman" pitchFamily="18" charset="0"/>
              </a:rPr>
              <a:t>Body Dysmorphic Disorder</a:t>
            </a:r>
          </a:p>
        </p:txBody>
      </p:sp>
      <p:sp>
        <p:nvSpPr>
          <p:cNvPr id="33795" name="Rectangle 3">
            <a:extLst>
              <a:ext uri="{FF2B5EF4-FFF2-40B4-BE49-F238E27FC236}">
                <a16:creationId xmlns:a16="http://schemas.microsoft.com/office/drawing/2014/main" id="{58076F58-DBAE-4635-85C3-D79FA230B7E8}"/>
              </a:ext>
            </a:extLst>
          </p:cNvPr>
          <p:cNvSpPr>
            <a:spLocks noGrp="1" noChangeArrowheads="1"/>
          </p:cNvSpPr>
          <p:nvPr>
            <p:ph idx="1"/>
          </p:nvPr>
        </p:nvSpPr>
        <p:spPr>
          <a:xfrm>
            <a:off x="282576" y="2106614"/>
            <a:ext cx="8126412" cy="2773362"/>
          </a:xfrm>
        </p:spPr>
        <p:txBody>
          <a:bodyPr>
            <a:normAutofit/>
          </a:bodyPr>
          <a:lstStyle/>
          <a:p>
            <a:r>
              <a:rPr lang="en-US" altLang="sr-Latn-RS" sz="2400" dirty="0">
                <a:latin typeface="Times New Roman" panose="02020603050405020304" pitchFamily="18" charset="0"/>
                <a:cs typeface="Times New Roman" panose="02020603050405020304" pitchFamily="18" charset="0"/>
              </a:rPr>
              <a:t>Preoccupation with an imagined defect in appearance. If a slight physical anomaly is present, the person's concern is markedly excessive.</a:t>
            </a:r>
          </a:p>
          <a:p>
            <a:r>
              <a:rPr lang="en-US" altLang="sr-Latn-RS" sz="2400" dirty="0">
                <a:latin typeface="Times New Roman" panose="02020603050405020304" pitchFamily="18" charset="0"/>
                <a:cs typeface="Times New Roman" panose="02020603050405020304" pitchFamily="18" charset="0"/>
              </a:rPr>
              <a:t>The preoccupation causes clinically significant distress or impairment in social, occupational, or other important areas of functioning.</a:t>
            </a:r>
            <a:r>
              <a:rPr lang="en-US" altLang="sr-Latn-RS" sz="2400" dirty="0">
                <a:cs typeface="Tahoma" panose="020B0604030504040204" pitchFamily="34" charset="0"/>
              </a:rPr>
              <a:t>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485A6568-6327-4469-A6C8-43C8D24D0E81}"/>
              </a:ext>
            </a:extLst>
          </p:cNvPr>
          <p:cNvSpPr>
            <a:spLocks noGrp="1" noChangeArrowheads="1"/>
          </p:cNvSpPr>
          <p:nvPr>
            <p:ph type="title"/>
          </p:nvPr>
        </p:nvSpPr>
        <p:spPr>
          <a:xfrm>
            <a:off x="539750" y="0"/>
            <a:ext cx="8229600" cy="669925"/>
          </a:xfrm>
        </p:spPr>
        <p:txBody>
          <a:bodyPr>
            <a:normAutofit/>
          </a:bodyPr>
          <a:lstStyle/>
          <a:p>
            <a:pPr algn="ctr" eaLnBrk="1" fontAlgn="auto" hangingPunct="1">
              <a:spcAft>
                <a:spcPts val="0"/>
              </a:spcAft>
              <a:defRPr/>
            </a:pPr>
            <a:r>
              <a:rPr lang="en-US" dirty="0">
                <a:latin typeface="Times New Roman" panose="02020603050405020304" pitchFamily="18" charset="0"/>
                <a:cs typeface="Times New Roman" pitchFamily="18" charset="0"/>
              </a:rPr>
              <a:t>Management</a:t>
            </a:r>
          </a:p>
        </p:txBody>
      </p:sp>
      <p:sp>
        <p:nvSpPr>
          <p:cNvPr id="34819" name="Rectangle 3">
            <a:extLst>
              <a:ext uri="{FF2B5EF4-FFF2-40B4-BE49-F238E27FC236}">
                <a16:creationId xmlns:a16="http://schemas.microsoft.com/office/drawing/2014/main" id="{36AA21BD-6097-498B-BE13-EE2EB9E843A8}"/>
              </a:ext>
            </a:extLst>
          </p:cNvPr>
          <p:cNvSpPr>
            <a:spLocks noGrp="1" noChangeArrowheads="1"/>
          </p:cNvSpPr>
          <p:nvPr>
            <p:ph idx="1"/>
          </p:nvPr>
        </p:nvSpPr>
        <p:spPr>
          <a:xfrm>
            <a:off x="250825" y="1052513"/>
            <a:ext cx="8642350" cy="5545137"/>
          </a:xfrm>
        </p:spPr>
        <p:txBody>
          <a:bodyPr>
            <a:normAutofit/>
          </a:bodyPr>
          <a:lstStyle/>
          <a:p>
            <a:r>
              <a:rPr lang="en-US" altLang="sr-Latn-RS" sz="2400" dirty="0">
                <a:latin typeface="Times New Roman" panose="02020603050405020304" pitchFamily="18" charset="0"/>
                <a:cs typeface="Times New Roman" panose="02020603050405020304" pitchFamily="18" charset="0"/>
              </a:rPr>
              <a:t>Caring rather than curing</a:t>
            </a:r>
          </a:p>
          <a:p>
            <a:r>
              <a:rPr lang="en-US" altLang="sr-Latn-RS" sz="2400" dirty="0">
                <a:latin typeface="Times New Roman" panose="02020603050405020304" pitchFamily="18" charset="0"/>
                <a:cs typeface="Times New Roman" panose="02020603050405020304" pitchFamily="18" charset="0"/>
              </a:rPr>
              <a:t>Management is more realistic than treatment</a:t>
            </a:r>
          </a:p>
          <a:p>
            <a:r>
              <a:rPr lang="en-US" altLang="sr-Latn-RS" sz="2400" dirty="0">
                <a:latin typeface="Times New Roman" panose="02020603050405020304" pitchFamily="18" charset="0"/>
                <a:cs typeface="Times New Roman" panose="02020603050405020304" pitchFamily="18" charset="0"/>
              </a:rPr>
              <a:t>Therapeutic relationship</a:t>
            </a:r>
          </a:p>
          <a:p>
            <a:r>
              <a:rPr lang="en-US" altLang="sr-Latn-RS" sz="2400" dirty="0">
                <a:latin typeface="Times New Roman" panose="02020603050405020304" pitchFamily="18" charset="0"/>
                <a:cs typeface="Times New Roman" panose="02020603050405020304" pitchFamily="18" charset="0"/>
              </a:rPr>
              <a:t>Nature of symptoms in psychosomatic context</a:t>
            </a:r>
          </a:p>
          <a:p>
            <a:r>
              <a:rPr lang="en-US" altLang="sr-Latn-RS" sz="2400" dirty="0">
                <a:latin typeface="Times New Roman" panose="02020603050405020304" pitchFamily="18" charset="0"/>
                <a:cs typeface="Times New Roman" panose="02020603050405020304" pitchFamily="18" charset="0"/>
              </a:rPr>
              <a:t>Rule out depression and anxiety disorders</a:t>
            </a:r>
          </a:p>
          <a:p>
            <a:r>
              <a:rPr lang="en-US" altLang="sr-Latn-RS" sz="2400" dirty="0">
                <a:latin typeface="Times New Roman" panose="02020603050405020304" pitchFamily="18" charset="0"/>
                <a:cs typeface="Times New Roman" panose="02020603050405020304" pitchFamily="18" charset="0"/>
              </a:rPr>
              <a:t>Avoid investigations without indications</a:t>
            </a:r>
          </a:p>
          <a:p>
            <a:r>
              <a:rPr lang="en-US" altLang="sr-Latn-RS" sz="2400" dirty="0">
                <a:latin typeface="Times New Roman" panose="02020603050405020304" pitchFamily="18" charset="0"/>
                <a:cs typeface="Times New Roman" panose="02020603050405020304" pitchFamily="18" charset="0"/>
              </a:rPr>
              <a:t>Pharmacotherapy </a:t>
            </a:r>
          </a:p>
          <a:p>
            <a:r>
              <a:rPr lang="en-US" altLang="sr-Latn-RS" sz="2400" dirty="0">
                <a:latin typeface="Times New Roman" panose="02020603050405020304" pitchFamily="18" charset="0"/>
                <a:cs typeface="Times New Roman" panose="02020603050405020304" pitchFamily="18" charset="0"/>
              </a:rPr>
              <a:t>Coping skills</a:t>
            </a:r>
          </a:p>
          <a:p>
            <a:r>
              <a:rPr lang="en-US" altLang="sr-Latn-RS" sz="2400" dirty="0">
                <a:latin typeface="Times New Roman" panose="02020603050405020304" pitchFamily="18" charset="0"/>
                <a:cs typeface="Times New Roman" panose="02020603050405020304" pitchFamily="18" charset="0"/>
              </a:rPr>
              <a:t>Lifestyle changes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AE0D3-45AA-4A5F-B0AA-69B77F4DA3CE}"/>
              </a:ext>
            </a:extLst>
          </p:cNvPr>
          <p:cNvSpPr>
            <a:spLocks noGrp="1"/>
          </p:cNvSpPr>
          <p:nvPr>
            <p:ph type="title"/>
          </p:nvPr>
        </p:nvSpPr>
        <p:spPr>
          <a:xfrm>
            <a:off x="946404" y="365760"/>
            <a:ext cx="7269480" cy="701040"/>
          </a:xfrm>
        </p:spPr>
        <p:txBody>
          <a:bodyPr/>
          <a:lstStyle/>
          <a:p>
            <a:pPr algn="ctr"/>
            <a:r>
              <a:rPr lang="en-US" dirty="0"/>
              <a:t>Conclusion </a:t>
            </a:r>
            <a:endParaRPr lang="sr-Latn-RS" dirty="0"/>
          </a:p>
        </p:txBody>
      </p:sp>
      <p:sp>
        <p:nvSpPr>
          <p:cNvPr id="3" name="Content Placeholder 2">
            <a:extLst>
              <a:ext uri="{FF2B5EF4-FFF2-40B4-BE49-F238E27FC236}">
                <a16:creationId xmlns:a16="http://schemas.microsoft.com/office/drawing/2014/main" id="{4BD60F78-69D2-4B3A-9C05-925C0E4AF1C1}"/>
              </a:ext>
            </a:extLst>
          </p:cNvPr>
          <p:cNvSpPr>
            <a:spLocks noGrp="1"/>
          </p:cNvSpPr>
          <p:nvPr>
            <p:ph idx="1"/>
          </p:nvPr>
        </p:nvSpPr>
        <p:spPr>
          <a:xfrm>
            <a:off x="228600" y="1828801"/>
            <a:ext cx="7987284" cy="4351337"/>
          </a:xfrm>
        </p:spPr>
        <p:txBody>
          <a:bodyPr>
            <a:normAutofit/>
          </a:bodyPr>
          <a:lstStyle/>
          <a:p>
            <a:r>
              <a:rPr lang="en-US" sz="2400" b="0" i="0" dirty="0">
                <a:solidFill>
                  <a:srgbClr val="0D0D0D"/>
                </a:solidFill>
                <a:effectLst/>
              </a:rPr>
              <a:t>In summary, psychosomatic medicine highlights the intimate relationship between mind and body, shaping our understanding of health and illness. By recognizing the impact of psychological factors on physical well-being, it offers a holistic approach to healthcare. Embracing its principles paves the way for more comprehensive, personalized treatments, promoting overall wellness and resilience in individuals and communities.</a:t>
            </a:r>
            <a:endParaRPr lang="sr-Latn-RS" sz="2400" dirty="0"/>
          </a:p>
        </p:txBody>
      </p:sp>
    </p:spTree>
    <p:extLst>
      <p:ext uri="{BB962C8B-B14F-4D97-AF65-F5344CB8AC3E}">
        <p14:creationId xmlns:p14="http://schemas.microsoft.com/office/powerpoint/2010/main" val="91414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sr-Latn-RS" dirty="0"/>
              <a:t>Definition and term</a:t>
            </a:r>
            <a:endParaRPr lang="en-US" dirty="0"/>
          </a:p>
        </p:txBody>
      </p:sp>
      <p:sp>
        <p:nvSpPr>
          <p:cNvPr id="3" name="Content Placeholder 2"/>
          <p:cNvSpPr>
            <a:spLocks noGrp="1"/>
          </p:cNvSpPr>
          <p:nvPr>
            <p:ph idx="1"/>
          </p:nvPr>
        </p:nvSpPr>
        <p:spPr>
          <a:xfrm>
            <a:off x="228600" y="1828800"/>
            <a:ext cx="8229600" cy="4525963"/>
          </a:xfrm>
        </p:spPr>
        <p:txBody>
          <a:bodyPr>
            <a:normAutofit/>
          </a:bodyPr>
          <a:lstStyle/>
          <a:p>
            <a:r>
              <a:rPr lang="en-US" sz="2400" dirty="0"/>
              <a:t>Psychosomatic medicine is defined as a medical field that deals with </a:t>
            </a:r>
            <a:r>
              <a:rPr lang="en-US" sz="2400" dirty="0" err="1"/>
              <a:t>psychophysiological</a:t>
            </a:r>
            <a:r>
              <a:rPr lang="en-US" sz="2400" dirty="0"/>
              <a:t> disorders and psychosomatic diseases, that is, those disorders in the etiology of which psychological factors can play a significant role.</a:t>
            </a:r>
            <a:endParaRPr lang="sr-Latn-RS" sz="2400" dirty="0"/>
          </a:p>
          <a:p>
            <a:endParaRPr lang="sr-Latn-RS" sz="2400" dirty="0"/>
          </a:p>
          <a:p>
            <a:r>
              <a:rPr lang="en-US" sz="2400" dirty="0"/>
              <a:t>The term "psychosomatic" was first used by the German psychiatrist </a:t>
            </a:r>
            <a:r>
              <a:rPr lang="en-US" sz="2400" dirty="0" err="1"/>
              <a:t>Heinroth</a:t>
            </a:r>
            <a:r>
              <a:rPr lang="en-US" sz="2400" dirty="0"/>
              <a:t> at the beginning of the 19th century in his famous work "Mental Health Disorders", indicating the importance of connecting the mental and physical in illness.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History of psychosomatic medicine</a:t>
            </a:r>
          </a:p>
        </p:txBody>
      </p:sp>
      <p:sp>
        <p:nvSpPr>
          <p:cNvPr id="3" name="Content Placeholder 2"/>
          <p:cNvSpPr>
            <a:spLocks noGrp="1"/>
          </p:cNvSpPr>
          <p:nvPr>
            <p:ph idx="1"/>
          </p:nvPr>
        </p:nvSpPr>
        <p:spPr>
          <a:xfrm>
            <a:off x="457200" y="2209800"/>
            <a:ext cx="8229600" cy="4525963"/>
          </a:xfrm>
        </p:spPr>
        <p:txBody>
          <a:bodyPr>
            <a:normAutofit/>
          </a:bodyPr>
          <a:lstStyle/>
          <a:p>
            <a:r>
              <a:rPr lang="en-US" sz="2400" dirty="0"/>
              <a:t>The importance of interactions between the psyche and the body together with responses to somatic and emotional complaints was observed in early periods. Psychosomatic medicine has evolved since the time of Hippocrates, when diseases were described together with religious and ideological aspects, but also when the roles of emotions and adaptive abilities that contribute to the emergence of somatic diseases were observed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516563"/>
          </a:xfrm>
        </p:spPr>
        <p:txBody>
          <a:bodyPr>
            <a:normAutofit/>
          </a:bodyPr>
          <a:lstStyle/>
          <a:p>
            <a:r>
              <a:rPr lang="en-US" sz="2400" dirty="0"/>
              <a:t>In this sense, Socrates in the 5th century B.C. concluded that the body cannot be cured if the soul is not cured, while Galen, even before Christ, understood the concept of adaptive biology in which diseases disturb the natural balance of the body.</a:t>
            </a:r>
            <a:endParaRPr lang="sr-Latn-RS" sz="2400" dirty="0"/>
          </a:p>
          <a:p>
            <a:endParaRPr lang="sr-Latn-RS" sz="2400" dirty="0"/>
          </a:p>
          <a:p>
            <a:r>
              <a:rPr lang="en-US" sz="2400" dirty="0"/>
              <a:t>In the first half of the 20th century, the American scientist Helen Dunbar studied a large number of patients with somatic diseases and noticed significant similarities in the personality profile of those suffering from specific somatic diseases. She concluded that people with specific personality characteristics are susceptible to the development of specific diseases and in that sense described the coronary, ulcer and arthritic personality.</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a:t>Psychosomatic desease and disorder</a:t>
            </a:r>
            <a:endParaRPr lang="en-US" dirty="0"/>
          </a:p>
        </p:txBody>
      </p:sp>
      <p:sp>
        <p:nvSpPr>
          <p:cNvPr id="3" name="Content Placeholder 2"/>
          <p:cNvSpPr>
            <a:spLocks noGrp="1"/>
          </p:cNvSpPr>
          <p:nvPr>
            <p:ph idx="1"/>
          </p:nvPr>
        </p:nvSpPr>
        <p:spPr/>
        <p:txBody>
          <a:bodyPr>
            <a:normAutofit lnSpcReduction="10000"/>
          </a:bodyPr>
          <a:lstStyle/>
          <a:p>
            <a:r>
              <a:rPr lang="en-US" sz="2400" dirty="0"/>
              <a:t>A psychosomatic disease is defined as a disease with a </a:t>
            </a:r>
            <a:r>
              <a:rPr lang="en-US" sz="2400" dirty="0" err="1"/>
              <a:t>pathoanatomical</a:t>
            </a:r>
            <a:r>
              <a:rPr lang="en-US" sz="2400" dirty="0"/>
              <a:t> lesion in the onset and course of which the influence of psychological factors is crucial or at least significant.</a:t>
            </a:r>
            <a:endParaRPr lang="sr-Latn-RS" sz="2400" dirty="0"/>
          </a:p>
          <a:p>
            <a:endParaRPr lang="en-US" sz="2400" dirty="0"/>
          </a:p>
          <a:p>
            <a:r>
              <a:rPr lang="en-US" sz="2400" dirty="0"/>
              <a:t>A </a:t>
            </a:r>
            <a:r>
              <a:rPr lang="en-US" sz="2400" dirty="0" err="1"/>
              <a:t>psychophysiological</a:t>
            </a:r>
            <a:r>
              <a:rPr lang="en-US" sz="2400" dirty="0"/>
              <a:t> disorder is a transient physiological reaction resulting from emotional causes, such as tachycardia due to strong stressors, hyperventilation due to sudden fear, frequent stools in anticipation of an unpleasant event, tightness in the chest area due to unfavorable emotional experiences.</a:t>
            </a:r>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sr-Latn-RS" dirty="0"/>
            </a:br>
            <a:br>
              <a:rPr lang="sr-Latn-RS" dirty="0"/>
            </a:br>
            <a:r>
              <a:rPr lang="en-US" dirty="0"/>
              <a:t>The model of psychological medicine includes</a:t>
            </a:r>
          </a:p>
        </p:txBody>
      </p:sp>
      <p:sp>
        <p:nvSpPr>
          <p:cNvPr id="3" name="Content Placeholder 2"/>
          <p:cNvSpPr>
            <a:spLocks noGrp="1"/>
          </p:cNvSpPr>
          <p:nvPr>
            <p:ph idx="1"/>
          </p:nvPr>
        </p:nvSpPr>
        <p:spPr>
          <a:xfrm>
            <a:off x="381000" y="1966277"/>
            <a:ext cx="8229600" cy="4525963"/>
          </a:xfrm>
        </p:spPr>
        <p:txBody>
          <a:bodyPr>
            <a:normAutofit/>
          </a:bodyPr>
          <a:lstStyle/>
          <a:p>
            <a:r>
              <a:rPr lang="en-US" sz="2400" dirty="0"/>
              <a:t>a medical model that classifies diseases based on a set of symptoms associated with the corresponding anatomical and physiological changes in the organism and which is based on the assumption that health and disease are objective and measurable phenomena and</a:t>
            </a:r>
            <a:endParaRPr lang="sr-Latn-RS" sz="2400" dirty="0"/>
          </a:p>
          <a:p>
            <a:endParaRPr lang="sr-Latn-RS" sz="2400" dirty="0"/>
          </a:p>
          <a:p>
            <a:r>
              <a:rPr lang="en-US" sz="2400" dirty="0"/>
              <a:t>a model of the individual meaning of the disease, which considers less the diagnostic criteria, and more considers the individual importance of disturbances and the meaning of certain complaints for the patient, in this model the emphasis is on the personal experience of the person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Clinical implications of psychosomatic medicine</a:t>
            </a:r>
          </a:p>
        </p:txBody>
      </p:sp>
      <p:sp>
        <p:nvSpPr>
          <p:cNvPr id="3" name="Content Placeholder 2"/>
          <p:cNvSpPr>
            <a:spLocks noGrp="1"/>
          </p:cNvSpPr>
          <p:nvPr>
            <p:ph idx="1"/>
          </p:nvPr>
        </p:nvSpPr>
        <p:spPr>
          <a:xfrm>
            <a:off x="304800" y="1828801"/>
            <a:ext cx="7911084" cy="4351337"/>
          </a:xfrm>
        </p:spPr>
        <p:txBody>
          <a:bodyPr>
            <a:normAutofit/>
          </a:bodyPr>
          <a:lstStyle/>
          <a:p>
            <a:endParaRPr lang="sr-Latn-RS" sz="2400" dirty="0"/>
          </a:p>
          <a:p>
            <a:endParaRPr lang="sr-Latn-RS" sz="2400" dirty="0"/>
          </a:p>
          <a:p>
            <a:r>
              <a:rPr lang="en-US" sz="2400" dirty="0"/>
              <a:t>In the clinical sense, the previous different interpretations of psychosomatic medicine have been overcome in modern medicine by the emergence of a scientific and clinical discipline that refers to the specialized field of psychiatry that deals with the diagnosis and treatment of mental disorders and disorders in patients with complex pathology.</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47800"/>
            <a:ext cx="8229600" cy="5029200"/>
          </a:xfrm>
        </p:spPr>
        <p:txBody>
          <a:bodyPr>
            <a:normAutofit/>
          </a:bodyPr>
          <a:lstStyle/>
          <a:p>
            <a:r>
              <a:rPr lang="en-US" sz="2400" dirty="0"/>
              <a:t>In this clinical sense, psychosomatic medicine deals with diagnosis and treatment:</a:t>
            </a:r>
            <a:endParaRPr lang="sr-Latn-RS" sz="2400" dirty="0"/>
          </a:p>
          <a:p>
            <a:pPr>
              <a:buNone/>
            </a:pPr>
            <a:endParaRPr lang="sr-Latn-RS" sz="2400" dirty="0"/>
          </a:p>
          <a:p>
            <a:r>
              <a:rPr lang="en-US" sz="2400" dirty="0"/>
              <a:t> Patients with comorbid psychiatric and physical diseases</a:t>
            </a:r>
          </a:p>
          <a:p>
            <a:endParaRPr lang="sr-Latn-RS" sz="2400" dirty="0"/>
          </a:p>
          <a:p>
            <a:r>
              <a:rPr lang="en-US" sz="2400" dirty="0"/>
              <a:t>Patients with somatoform and functional disorders</a:t>
            </a:r>
          </a:p>
          <a:p>
            <a:endParaRPr lang="sr-Latn-RS" sz="2400" dirty="0"/>
          </a:p>
          <a:p>
            <a:r>
              <a:rPr lang="en-US" sz="2400" dirty="0"/>
              <a:t> Patients with psychiatric disorders that are a direct consequence of a primary physical illness or its treatment</a:t>
            </a:r>
          </a:p>
          <a:p>
            <a:pPr>
              <a:buNone/>
            </a:pPr>
            <a:endParaRPr lang="en-US" dirty="0"/>
          </a:p>
          <a:p>
            <a:endParaRPr lang="en-US" dirty="0"/>
          </a:p>
        </p:txBody>
      </p:sp>
    </p:spTree>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Custom 3">
      <a:majorFont>
        <a:latin typeface="Times New Roman"/>
        <a:ea typeface=""/>
        <a:cs typeface=""/>
      </a:majorFont>
      <a:minorFont>
        <a:latin typeface="Times New Roman"/>
        <a:ea typeface=""/>
        <a:cs typeface=""/>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View</Template>
  <TotalTime>74</TotalTime>
  <Words>1473</Words>
  <Application>Microsoft Office PowerPoint</Application>
  <PresentationFormat>On-screen Show (4:3)</PresentationFormat>
  <Paragraphs>95</Paragraphs>
  <Slides>25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Calibri</vt:lpstr>
      <vt:lpstr>Söhne</vt:lpstr>
      <vt:lpstr>Times New Roman</vt:lpstr>
      <vt:lpstr>Wingdings</vt:lpstr>
      <vt:lpstr>Wingdings 2</vt:lpstr>
      <vt:lpstr>View</vt:lpstr>
      <vt:lpstr>PSYCHOSOMATIC MEDICINE</vt:lpstr>
      <vt:lpstr>What is it?</vt:lpstr>
      <vt:lpstr>Definition and term</vt:lpstr>
      <vt:lpstr>History of psychosomatic medicine</vt:lpstr>
      <vt:lpstr>PowerPoint Presentation</vt:lpstr>
      <vt:lpstr>Psychosomatic desease and disorder</vt:lpstr>
      <vt:lpstr>  The model of psychological medicine includes</vt:lpstr>
      <vt:lpstr>Clinical implications of psychosomatic medicine</vt:lpstr>
      <vt:lpstr>PowerPoint Presentation</vt:lpstr>
      <vt:lpstr>PowerPoint Presentation</vt:lpstr>
      <vt:lpstr>PowerPoint Presentation</vt:lpstr>
      <vt:lpstr>EXAMPLES:</vt:lpstr>
      <vt:lpstr>PowerPoint Presentation</vt:lpstr>
      <vt:lpstr>PowerPoint Presentation</vt:lpstr>
      <vt:lpstr>PowerPoint Presentation</vt:lpstr>
      <vt:lpstr>PowerPoint Presentation</vt:lpstr>
      <vt:lpstr>Somatoform Disorders</vt:lpstr>
      <vt:lpstr>Somatoform Disorders</vt:lpstr>
      <vt:lpstr>Somatization Disorder</vt:lpstr>
      <vt:lpstr>Conversion Disorder</vt:lpstr>
      <vt:lpstr>Hypochondriasis</vt:lpstr>
      <vt:lpstr>Pain Disorder</vt:lpstr>
      <vt:lpstr>Body Dysmorphic Disorder</vt:lpstr>
      <vt:lpstr>Management</vt:lpstr>
      <vt:lpstr>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PSYCHOSOMATIC MEDICINE</dc:title>
  <dc:creator>Slavica</dc:creator>
  <cp:lastModifiedBy>Win10</cp:lastModifiedBy>
  <cp:revision>8</cp:revision>
  <dcterms:created xsi:type="dcterms:W3CDTF">2006-08-16T00:00:00Z</dcterms:created>
  <dcterms:modified xsi:type="dcterms:W3CDTF">2024-03-18T20:15:30Z</dcterms:modified>
</cp:coreProperties>
</file>